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</p:sldIdLst>
  <p:sldSz cx="9144000" cy="5143500" type="screen16x9"/>
  <p:notesSz cx="6858000" cy="9144000"/>
  <p:embeddedFontLst>
    <p:embeddedFont>
      <p:font typeface="Google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94841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750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ef99d2c9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ef99d2c9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703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ef99d2c9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ef99d2c9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18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664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ef99d2c9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ef99d2c9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056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4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6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ef99d2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ef99d2c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38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f99d2c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f99d2c9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180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ef99d2c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ef99d2c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49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ef99d2c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ef99d2c9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093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ef99d2c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ef99d2c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139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ef99d2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ef99d2c9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191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ef99d2c9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ef99d2c9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641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 title="Frame 234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466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en-GB" sz="1800" b="1" dirty="0" err="1" smtClean="0">
                <a:latin typeface="Google Sans"/>
                <a:ea typeface="Google Sans"/>
                <a:cs typeface="Google Sans"/>
                <a:sym typeface="Google Sans"/>
              </a:rPr>
              <a:t>Solutioneers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leader name: </a:t>
            </a: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Malaika </a:t>
            </a:r>
            <a:r>
              <a:rPr lang="en-GB" sz="1800" b="1" dirty="0" err="1" smtClean="0">
                <a:latin typeface="Google Sans"/>
                <a:ea typeface="Google Sans"/>
                <a:cs typeface="Google Sans"/>
                <a:sym typeface="Google Sans"/>
              </a:rPr>
              <a:t>Khattak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</a:t>
            </a:r>
            <a:r>
              <a:rPr lang="en-GB" sz="1800" b="1" dirty="0" smtClean="0"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-US" dirty="0" smtClean="0"/>
              <a:t> </a:t>
            </a:r>
            <a:r>
              <a:rPr lang="en-US" dirty="0"/>
              <a:t>In low-resource settings, early detection of pneumonia is often delayed due to lack of diagnostic tools and continuous monitoring. This results in preventable complications, hospitalizations, and higher mortality rates.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23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6875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Snapshots of the prototype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3340" r="23367" b="1409"/>
          <a:stretch/>
        </p:blipFill>
        <p:spPr>
          <a:xfrm>
            <a:off x="311700" y="687519"/>
            <a:ext cx="3169090" cy="4230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8" t="11584" r="27918" b="6953"/>
          <a:stretch/>
        </p:blipFill>
        <p:spPr>
          <a:xfrm>
            <a:off x="4324282" y="775006"/>
            <a:ext cx="3795314" cy="38726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4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109950" y="744575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Additional Details/Future </a:t>
            </a:r>
            <a:r>
              <a:rPr lang="en-GB" sz="1800" dirty="0" smtClean="0">
                <a:latin typeface="Google Sans"/>
                <a:ea typeface="Google Sans"/>
                <a:cs typeface="Google Sans"/>
                <a:sym typeface="Google Sans"/>
              </a:rPr>
              <a:t>Develop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7786" b="4027"/>
          <a:stretch/>
        </p:blipFill>
        <p:spPr>
          <a:xfrm>
            <a:off x="242948" y="744575"/>
            <a:ext cx="3379072" cy="42415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23" y="744575"/>
            <a:ext cx="4994948" cy="4200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5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SzPts val="1800"/>
              <a:buFont typeface="Google Sans"/>
              <a:buAutoNum type="arabicPeriod"/>
            </a:pPr>
            <a:r>
              <a:rPr lang="en-US" sz="1800" dirty="0">
                <a:latin typeface="Google Sans"/>
                <a:ea typeface="Google Sans"/>
                <a:cs typeface="Google Sans"/>
                <a:sym typeface="Google Sans"/>
              </a:rPr>
              <a:t>https://youtu.be/27iv0-1naPw?si=dBpOEJvNDYPAi3bf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>
              <a:buSzPts val="1800"/>
              <a:buFont typeface="Google Sans"/>
              <a:buAutoNum type="arabicPeriod"/>
            </a:pPr>
            <a:r>
              <a:rPr lang="en-US" sz="1800" dirty="0">
                <a:latin typeface="Google Sans"/>
                <a:ea typeface="Google Sans"/>
                <a:cs typeface="Google Sans"/>
                <a:sym typeface="Google Sans"/>
              </a:rPr>
              <a:t>https://solutioners-8q66upytrgrtmtvaptjp8z.streamlit.app/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6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70" y="744575"/>
            <a:ext cx="5729498" cy="42350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3182" y="2150850"/>
            <a:ext cx="4695753" cy="60610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38" y="158130"/>
            <a:ext cx="5848082" cy="46545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329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5" y="296430"/>
            <a:ext cx="6892054" cy="46164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9551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7" title="Frame 235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010" y="1739420"/>
            <a:ext cx="82227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Proposed Solution – </a:t>
            </a:r>
            <a:r>
              <a:rPr lang="en-US" b="1" dirty="0" err="1"/>
              <a:t>HealthBridge</a:t>
            </a:r>
            <a:r>
              <a:rPr lang="en-US" b="1" dirty="0"/>
              <a:t> 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HealthBridge</a:t>
            </a:r>
            <a:r>
              <a:rPr lang="en-US" b="1" dirty="0"/>
              <a:t> AI</a:t>
            </a:r>
            <a:r>
              <a:rPr lang="en-US" dirty="0"/>
              <a:t> is an intelligent remote patient monitoring system designed to predict respiratory imbalance using machine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analyzes critical patient vitals including </a:t>
            </a:r>
            <a:r>
              <a:rPr lang="en-US" b="1" dirty="0"/>
              <a:t>heart rate, respiratory rate, blood pressure, oxygen saturation, temperature, and </a:t>
            </a:r>
            <a:r>
              <a:rPr lang="en-US" b="1" dirty="0" err="1"/>
              <a:t>pH</a:t>
            </a:r>
            <a:r>
              <a:rPr lang="en-US" dirty="0" err="1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Utilizes a </a:t>
            </a:r>
            <a:r>
              <a:rPr lang="en-US" b="1" dirty="0"/>
              <a:t>Random Forest classifier</a:t>
            </a:r>
            <a:r>
              <a:rPr lang="en-US" dirty="0"/>
              <a:t> for accurate and reliable risk prediction (Mild, Chronic, Severe).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Incorporates </a:t>
            </a:r>
            <a:r>
              <a:rPr lang="en-US" b="1" dirty="0"/>
              <a:t>SHAP-based model </a:t>
            </a:r>
            <a:r>
              <a:rPr lang="en-US" b="1" dirty="0" err="1"/>
              <a:t>explainability</a:t>
            </a:r>
            <a:r>
              <a:rPr lang="en-US" dirty="0"/>
              <a:t> to provide transparent and interpretable results for healthcare professionals.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Delivered through a lightweight, user-friendly </a:t>
            </a:r>
            <a:r>
              <a:rPr lang="en-US" b="1" dirty="0" err="1"/>
              <a:t>Streamlit</a:t>
            </a:r>
            <a:r>
              <a:rPr lang="en-US" b="1" dirty="0"/>
              <a:t> web application</a:t>
            </a:r>
            <a:r>
              <a:rPr lang="en-US" dirty="0"/>
              <a:t> for real-time risk assessment.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Tailored for use in </a:t>
            </a:r>
            <a:r>
              <a:rPr lang="en-US" b="1" dirty="0"/>
              <a:t>remote and resource-constrained healthcare settings</a:t>
            </a:r>
            <a:r>
              <a:rPr lang="en-US" dirty="0"/>
              <a:t>, supporting timely interventions and improved patient outcomes</a:t>
            </a:r>
          </a:p>
        </p:txBody>
      </p:sp>
      <p:pic>
        <p:nvPicPr>
          <p:cNvPr id="5" name="Google Shape;69;p15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84752" y="30180"/>
            <a:ext cx="8823240" cy="45311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71879" y="694313"/>
            <a:ext cx="843585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And How It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ork: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Vital Signs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workers manually input basic vital signs — temperature, heart rate, oxygen saturation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₂), and respiratory rate — using affordable devices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with Machine Learning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processes these inputs through a trained ML model (e.g., Random Forest) to predict pneumonia risk levels: Low, Moderate, or High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Results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 is instantly shown on an easy-to-use web app interface accessible on any device with a browser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Decisions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workers use this risk information to decide who needs urgent care or monitoring, enabling faster and more effective intervention.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-2792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83250" y="411829"/>
            <a:ext cx="8784300" cy="90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lnSpc>
                <a:spcPct val="115000"/>
              </a:lnSpc>
              <a:buSzPts val="1800"/>
              <a:buFont typeface="Google Sans"/>
              <a:buAutoNum type="alphaLcPeriod"/>
            </a:pP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How </a:t>
            </a:r>
            <a:r>
              <a:rPr lang="en-US" sz="1800" b="1" dirty="0" err="1">
                <a:latin typeface="Google Sans"/>
                <a:ea typeface="Google Sans"/>
                <a:cs typeface="Google Sans"/>
                <a:sym typeface="Google Sans"/>
              </a:rPr>
              <a:t>HealthBridge</a:t>
            </a: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 AI is </a:t>
            </a:r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Different</a:t>
            </a:r>
          </a:p>
          <a:p>
            <a:pPr marL="571500" lvl="1">
              <a:lnSpc>
                <a:spcPct val="115000"/>
              </a:lnSpc>
              <a:buSzPts val="1800"/>
            </a:pP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Uses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basic vital signs easily measured with low-cost tools—no expensive equipment needed</a:t>
            </a: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.</a:t>
            </a:r>
          </a:p>
          <a:p>
            <a:pPr marL="571500" lvl="1">
              <a:lnSpc>
                <a:spcPct val="115000"/>
              </a:lnSpc>
              <a:buSzPts val="1800"/>
            </a:pP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Works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with manual input, so no continuous sensors or complex devices required</a:t>
            </a: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.</a:t>
            </a:r>
          </a:p>
          <a:p>
            <a:pPr marL="571500" lvl="1">
              <a:lnSpc>
                <a:spcPct val="115000"/>
              </a:lnSpc>
              <a:buSzPts val="1800"/>
            </a:pP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Provides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AI-powered risk predictions (Low, Medium, High) for quick decision-making</a:t>
            </a: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.</a:t>
            </a:r>
          </a:p>
          <a:p>
            <a:pPr marL="571500" lvl="1">
              <a:lnSpc>
                <a:spcPct val="115000"/>
              </a:lnSpc>
              <a:buSzPts val="1800"/>
            </a:pP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Accessible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via a simple web app—runs on any device with a browser, no installation needed</a:t>
            </a: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.</a:t>
            </a:r>
          </a:p>
          <a:p>
            <a:pPr marL="571500" lvl="1">
              <a:lnSpc>
                <a:spcPct val="115000"/>
              </a:lnSpc>
              <a:buSzPts val="1800"/>
            </a:pP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Specifically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designed for low-resource, remote settings where advanced medical tools aren’t available.</a:t>
            </a:r>
            <a:endParaRPr sz="16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571500" lvl="1">
              <a:lnSpc>
                <a:spcPct val="115000"/>
              </a:lnSpc>
              <a:buSzPts val="1800"/>
            </a:pPr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Unique </a:t>
            </a: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Selling Proposition (USP)</a:t>
            </a:r>
            <a:r>
              <a:rPr lang="en-US" sz="1800" b="1" dirty="0" err="1">
                <a:latin typeface="Google Sans"/>
                <a:ea typeface="Google Sans"/>
                <a:cs typeface="Google Sans"/>
                <a:sym typeface="Google Sans"/>
              </a:rPr>
              <a:t>HealthBridge</a:t>
            </a: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800" dirty="0">
                <a:latin typeface="Google Sans"/>
                <a:ea typeface="Google Sans"/>
                <a:cs typeface="Google Sans"/>
                <a:sym typeface="Google Sans"/>
              </a:rPr>
              <a:t>AI uniquely combines affordable vital sign monitoring with AI-driven pneumonia risk prediction in a simple, browser-based tool — enabling early detection and timely care in low-resource and remote healthcare settings without the need for expensive equipment or specialized training.</a:t>
            </a:r>
            <a:endParaRPr sz="18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22599" y="432769"/>
            <a:ext cx="8698800" cy="97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Key Features of </a:t>
            </a:r>
            <a:r>
              <a:rPr lang="en-US" sz="1800" b="1" dirty="0" err="1">
                <a:latin typeface="Google Sans"/>
                <a:ea typeface="Google Sans"/>
                <a:cs typeface="Google Sans"/>
                <a:sym typeface="Google Sans"/>
              </a:rPr>
              <a:t>HealthBridge</a:t>
            </a: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AI</a:t>
            </a:r>
          </a:p>
          <a:p>
            <a:pPr lvl="0"/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Basic </a:t>
            </a: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Vital Sign </a:t>
            </a:r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Input</a:t>
            </a:r>
          </a:p>
          <a:p>
            <a:pPr lvl="0"/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Manual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entry of temperature, heart rate, oxygen saturation (</a:t>
            </a: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SpO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₂), and respiratory rate using affordable devices</a:t>
            </a: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.</a:t>
            </a:r>
          </a:p>
          <a:p>
            <a:pPr lvl="0"/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AI-Powered </a:t>
            </a: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Pneumonia Risk </a:t>
            </a:r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Prediction</a:t>
            </a:r>
          </a:p>
          <a:p>
            <a:pPr lvl="0"/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Machine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learning model classifies patients into Low, Moderate, or High risk for pneumonia based on vital </a:t>
            </a: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signs.Real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-Time Results </a:t>
            </a: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DisplayInstant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 risk assessment shown on a clean, </a:t>
            </a:r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User-Friendly </a:t>
            </a: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Web </a:t>
            </a:r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</a:p>
          <a:p>
            <a:pPr lvl="0"/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No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installation or technical skills required; designed for easy use by healthcare workers in low-resource settings</a:t>
            </a: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.</a:t>
            </a:r>
          </a:p>
          <a:p>
            <a:pPr lvl="0"/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Explainable </a:t>
            </a: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AI (Optional</a:t>
            </a:r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  <a:p>
            <a:pPr lvl="0"/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Provides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transparent insights into predictions through model interpretability techniques like SHAP</a:t>
            </a:r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.</a:t>
            </a:r>
          </a:p>
          <a:p>
            <a:pPr lvl="0"/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Low-Cost </a:t>
            </a: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and Scalable </a:t>
            </a:r>
            <a:r>
              <a:rPr lang="en-US" sz="1800" b="1" dirty="0" smtClean="0"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</a:p>
          <a:p>
            <a:pPr lvl="0"/>
            <a:r>
              <a:rPr lang="en-US" sz="1600" dirty="0" smtClean="0">
                <a:latin typeface="Google Sans"/>
                <a:ea typeface="Google Sans"/>
                <a:cs typeface="Google Sans"/>
                <a:sym typeface="Google Sans"/>
              </a:rPr>
              <a:t>Designed 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for deployment in rural clinics, mobile health units, and community health </a:t>
            </a:r>
            <a:r>
              <a:rPr lang="en-US" sz="1600" dirty="0" err="1">
                <a:latin typeface="Google Sans"/>
                <a:ea typeface="Google Sans"/>
                <a:cs typeface="Google Sans"/>
                <a:sym typeface="Google Sans"/>
              </a:rPr>
              <a:t>programs.Offline</a:t>
            </a:r>
            <a:r>
              <a:rPr lang="en-US" sz="1600" dirty="0">
                <a:latin typeface="Google Sans"/>
                <a:ea typeface="Google Sans"/>
                <a:cs typeface="Google Sans"/>
                <a:sym typeface="Google Sans"/>
              </a:rPr>
              <a:t> Capable (Optional)Potential for local deployment without continuous internet connectivity to suit remote areas.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/>
                <a:ea typeface="Google Sans"/>
                <a:cs typeface="Google Sans"/>
                <a:sym typeface="Google Sans"/>
              </a:rPr>
              <a:t>USE-CASE DIAGRAM: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99" y="516530"/>
            <a:ext cx="3058179" cy="44364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207700" y="8796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Google Sans"/>
                <a:ea typeface="Google Sans"/>
                <a:cs typeface="Google Sans"/>
                <a:sym typeface="Google Sans"/>
              </a:rPr>
              <a:t>Existing Apps: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811496"/>
              </p:ext>
            </p:extLst>
          </p:nvPr>
        </p:nvGraphicFramePr>
        <p:xfrm>
          <a:off x="311150" y="1580515"/>
          <a:ext cx="8521701" cy="2560320"/>
        </p:xfrm>
        <a:graphic>
          <a:graphicData uri="http://schemas.openxmlformats.org/drawingml/2006/table">
            <a:tbl>
              <a:tblPr/>
              <a:tblGrid>
                <a:gridCol w="2840567"/>
                <a:gridCol w="2840567"/>
                <a:gridCol w="2840567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Existing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PneumoBridge 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Hardware Required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 (Pulse oximeters, X-ray,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 (Manual input only)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Continuous Monitoring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Required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Not required (one-time input OK)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/>
                        <a:t>Works Offline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Possible with local deployment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Explainability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Usually 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Optional SHAP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Very Low (open-source + basic tools)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160">
                <a:tc>
                  <a:txBody>
                    <a:bodyPr/>
                    <a:lstStyle/>
                    <a:p>
                      <a:r>
                        <a:rPr lang="en-US" sz="1400"/>
                        <a:t>Target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Clinicians in hospitals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Frontline health workers, rural clinics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20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171050" y="86742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5" y="1261766"/>
            <a:ext cx="5927810" cy="3700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21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-27921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158825" y="855225"/>
            <a:ext cx="87843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/>
              <a:t>Technologies </a:t>
            </a:r>
            <a:r>
              <a:rPr lang="en-US" sz="1800" b="1" dirty="0" smtClean="0"/>
              <a:t>Used:</a:t>
            </a:r>
          </a:p>
          <a:p>
            <a:endParaRPr lang="en-US" sz="1800" b="1" dirty="0"/>
          </a:p>
          <a:p>
            <a:r>
              <a:rPr lang="en-US" sz="1800" b="1" dirty="0" smtClean="0"/>
              <a:t>Python :</a:t>
            </a:r>
            <a:r>
              <a:rPr lang="en-US" sz="1800" dirty="0" smtClean="0"/>
              <a:t>Programming </a:t>
            </a:r>
            <a:r>
              <a:rPr lang="en-US" sz="1800" dirty="0"/>
              <a:t>language</a:t>
            </a:r>
          </a:p>
          <a:p>
            <a:r>
              <a:rPr lang="en-US" sz="1800" b="1" dirty="0"/>
              <a:t>Pandas / </a:t>
            </a:r>
            <a:r>
              <a:rPr lang="en-US" sz="1800" b="1" dirty="0" err="1" smtClean="0"/>
              <a:t>NumPy</a:t>
            </a:r>
            <a:r>
              <a:rPr lang="en-US" sz="1800" dirty="0" smtClean="0"/>
              <a:t> : </a:t>
            </a:r>
            <a:r>
              <a:rPr lang="en-US" sz="1800" dirty="0"/>
              <a:t>Data preprocessing</a:t>
            </a:r>
          </a:p>
          <a:p>
            <a:r>
              <a:rPr lang="en-US" sz="1800" b="1" dirty="0" err="1" smtClean="0"/>
              <a:t>Scikit</a:t>
            </a:r>
            <a:r>
              <a:rPr lang="en-US" sz="1800" b="1" dirty="0" smtClean="0"/>
              <a:t>-learn</a:t>
            </a:r>
            <a:r>
              <a:rPr lang="en-US" sz="1800" dirty="0" smtClean="0"/>
              <a:t> : ML </a:t>
            </a:r>
            <a:r>
              <a:rPr lang="en-US" sz="1800" dirty="0"/>
              <a:t>model (Random Forest Classifier)</a:t>
            </a:r>
          </a:p>
          <a:p>
            <a:r>
              <a:rPr lang="en-US" sz="1800" b="1" dirty="0" err="1" smtClean="0"/>
              <a:t>Streamlit</a:t>
            </a:r>
            <a:r>
              <a:rPr lang="en-US" sz="1800" dirty="0" smtClean="0"/>
              <a:t> : </a:t>
            </a:r>
            <a:r>
              <a:rPr lang="en-US" sz="1800" dirty="0"/>
              <a:t>Web-based frontend interface</a:t>
            </a:r>
          </a:p>
          <a:p>
            <a:r>
              <a:rPr lang="en-US" sz="1800" b="1" dirty="0"/>
              <a:t>Google Gemini </a:t>
            </a:r>
            <a:r>
              <a:rPr lang="en-US" sz="1800" b="1" dirty="0" smtClean="0"/>
              <a:t>API</a:t>
            </a:r>
            <a:r>
              <a:rPr lang="en-US" sz="1800" dirty="0" smtClean="0"/>
              <a:t> : For </a:t>
            </a:r>
            <a:r>
              <a:rPr lang="en-US" sz="1800" dirty="0"/>
              <a:t>generating explanations in natural language</a:t>
            </a:r>
          </a:p>
          <a:p>
            <a:r>
              <a:rPr lang="en-US" sz="1800" b="1" dirty="0"/>
              <a:t>SHAP (optional</a:t>
            </a:r>
            <a:r>
              <a:rPr lang="en-US" sz="1800" b="1" dirty="0" smtClean="0"/>
              <a:t>)</a:t>
            </a:r>
            <a:r>
              <a:rPr lang="en-US" sz="1800" dirty="0" smtClean="0"/>
              <a:t> : </a:t>
            </a:r>
            <a:r>
              <a:rPr lang="en-US" sz="1800" dirty="0"/>
              <a:t>Model interpretability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22" title="Frame 236.png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403131" y="681949"/>
            <a:ext cx="8845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/>
                <a:ea typeface="Google Sans"/>
                <a:cs typeface="Google Sans"/>
                <a:sym typeface="Google Sans"/>
              </a:rPr>
              <a:t>Estimated software and hardware cost: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330973"/>
              </p:ext>
            </p:extLst>
          </p:nvPr>
        </p:nvGraphicFramePr>
        <p:xfrm>
          <a:off x="311151" y="1090246"/>
          <a:ext cx="8713275" cy="1988094"/>
        </p:xfrm>
        <a:graphic>
          <a:graphicData uri="http://schemas.openxmlformats.org/drawingml/2006/table">
            <a:tbl>
              <a:tblPr/>
              <a:tblGrid>
                <a:gridCol w="2904425"/>
                <a:gridCol w="2904425"/>
                <a:gridCol w="2904425"/>
              </a:tblGrid>
              <a:tr h="214203">
                <a:tc>
                  <a:txBody>
                    <a:bodyPr/>
                    <a:lstStyle/>
                    <a:p>
                      <a:r>
                        <a:rPr lang="en-US" sz="1400" dirty="0"/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Cost Estimate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378">
                <a:tc>
                  <a:txBody>
                    <a:bodyPr/>
                    <a:lstStyle/>
                    <a:p>
                      <a:r>
                        <a:rPr lang="en-US" sz="1400" dirty="0"/>
                        <a:t>Developer Time (Team Project)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Student/fellowship contribution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$0 (Self-built)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378">
                <a:tc>
                  <a:txBody>
                    <a:bodyPr/>
                    <a:lstStyle/>
                    <a:p>
                      <a:r>
                        <a:rPr lang="en-US" sz="1400" dirty="0" err="1"/>
                        <a:t>GitHub</a:t>
                      </a:r>
                      <a:r>
                        <a:rPr lang="en-US" sz="1400" dirty="0"/>
                        <a:t> Hosting (Open-source)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Free </a:t>
                      </a:r>
                      <a:r>
                        <a:rPr lang="en-US" sz="1400" dirty="0" err="1"/>
                        <a:t>GitHub</a:t>
                      </a:r>
                      <a:r>
                        <a:rPr lang="en-US" sz="1400" dirty="0"/>
                        <a:t> repo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378">
                <a:tc>
                  <a:txBody>
                    <a:bodyPr/>
                    <a:lstStyle/>
                    <a:p>
                      <a:r>
                        <a:rPr lang="en-US" sz="1400"/>
                        <a:t>Streamlit Cloud (App Hosting)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Free tier 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378">
                <a:tc>
                  <a:txBody>
                    <a:bodyPr/>
                    <a:lstStyle/>
                    <a:p>
                      <a:r>
                        <a:rPr lang="en-US" sz="1400"/>
                        <a:t>Google Gemini API (Limited usage)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Free under </a:t>
                      </a:r>
                      <a:r>
                        <a:rPr lang="en-US" sz="1400" b="1" dirty="0"/>
                        <a:t>Maker Suite</a:t>
                      </a:r>
                      <a:r>
                        <a:rPr lang="en-US" sz="1400" dirty="0"/>
                        <a:t> limits (100s of calls/</a:t>
                      </a:r>
                      <a:r>
                        <a:rPr lang="en-US" sz="1400" dirty="0" err="1"/>
                        <a:t>mo</a:t>
                      </a:r>
                      <a:r>
                        <a:rPr lang="en-US" sz="14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955701"/>
              </p:ext>
            </p:extLst>
          </p:nvPr>
        </p:nvGraphicFramePr>
        <p:xfrm>
          <a:off x="311150" y="3295849"/>
          <a:ext cx="8521701" cy="1737360"/>
        </p:xfrm>
        <a:graphic>
          <a:graphicData uri="http://schemas.openxmlformats.org/drawingml/2006/table">
            <a:tbl>
              <a:tblPr/>
              <a:tblGrid>
                <a:gridCol w="2840567"/>
                <a:gridCol w="2840567"/>
                <a:gridCol w="2840567"/>
              </a:tblGrid>
              <a:tr h="227695">
                <a:tc>
                  <a:txBody>
                    <a:bodyPr/>
                    <a:lstStyle/>
                    <a:p>
                      <a:r>
                        <a:rPr lang="en-US" sz="1400" dirty="0"/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Estimated Cost (USD)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695">
                <a:tc>
                  <a:txBody>
                    <a:bodyPr/>
                    <a:lstStyle/>
                    <a:p>
                      <a:r>
                        <a:rPr lang="en-US" sz="1400" dirty="0"/>
                        <a:t>Digital Thermometer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Basic clinical thermometer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$5–$10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695">
                <a:tc>
                  <a:txBody>
                    <a:bodyPr/>
                    <a:lstStyle/>
                    <a:p>
                      <a:r>
                        <a:rPr lang="en-US" sz="1400" dirty="0"/>
                        <a:t>Finger Pulse </a:t>
                      </a:r>
                      <a:r>
                        <a:rPr lang="en-US" sz="1400" dirty="0" err="1"/>
                        <a:t>Oximeter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Measures </a:t>
                      </a:r>
                      <a:r>
                        <a:rPr lang="en-US" sz="1400" dirty="0" err="1"/>
                        <a:t>SpO</a:t>
                      </a:r>
                      <a:r>
                        <a:rPr lang="en-US" sz="1400" dirty="0"/>
                        <a:t>₂ and heart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$10–$15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081">
                <a:tc>
                  <a:txBody>
                    <a:bodyPr/>
                    <a:lstStyle/>
                    <a:p>
                      <a:r>
                        <a:rPr lang="en-US" sz="1400"/>
                        <a:t>Manual Respiratory Rate Entry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Based on observation or stopwatch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695">
                <a:tc>
                  <a:txBody>
                    <a:bodyPr/>
                    <a:lstStyle/>
                    <a:p>
                      <a:r>
                        <a:rPr lang="en-US" sz="1400"/>
                        <a:t>Smartphone/Tablet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Any basic Android phone/tablet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Existing or $50–$100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794</Words>
  <Application>Microsoft Office PowerPoint</Application>
  <PresentationFormat>On-screen Show (16:9)</PresentationFormat>
  <Paragraphs>108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Times New Roman</vt:lpstr>
      <vt:lpstr>Google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;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malaika</dc:creator>
  <cp:lastModifiedBy>Microsoft account</cp:lastModifiedBy>
  <cp:revision>18</cp:revision>
  <dcterms:modified xsi:type="dcterms:W3CDTF">2025-05-16T18:37:25Z</dcterms:modified>
</cp:coreProperties>
</file>